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1248" r:id="rId3"/>
    <p:sldId id="1249" r:id="rId4"/>
    <p:sldId id="1250" r:id="rId5"/>
    <p:sldId id="1251" r:id="rId6"/>
    <p:sldId id="1252" r:id="rId7"/>
    <p:sldId id="1240" r:id="rId8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aricio" initials="r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A4FB4"/>
    <a:srgbClr val="002060"/>
    <a:srgbClr val="00CCFF"/>
    <a:srgbClr val="2A19A7"/>
    <a:srgbClr val="2B0688"/>
    <a:srgbClr val="588390"/>
    <a:srgbClr val="B2B2B2"/>
    <a:srgbClr val="20202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2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28" cy="49812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71" y="0"/>
            <a:ext cx="2945528" cy="49812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98"/>
            <a:ext cx="2945528" cy="498119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71" y="9429798"/>
            <a:ext cx="2945528" cy="498119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406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3850750" y="0"/>
            <a:ext cx="2945405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680527" y="4778546"/>
            <a:ext cx="5438140" cy="3908459"/>
          </a:xfrm>
          <a:prstGeom prst="rect">
            <a:avLst/>
          </a:prstGeom>
        </p:spPr>
        <p:txBody>
          <a:bodyPr vert="horz" lIns="88203" tIns="44102" rIns="88203" bIns="441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813"/>
            <a:ext cx="2945406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50" y="9430813"/>
            <a:ext cx="2945405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99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pe/url?sa=i&amp;rct=j&amp;q=&amp;esrc=s&amp;source=images&amp;cd=&amp;cad=rja&amp;uact=8&amp;ved=0CAcQjRw&amp;url=http://www.stargunsupply.com/store/bullard-lt-deluxe-series-helmet-faceshield-yellow-usa-canada.html&amp;ei=NuxjVcbdNojzUKeagOAC&amp;bvm=bv.93990622,d.d24&amp;psig=AFQjCNF3IULNlTfwb7oT-iFU7hEBUj_X-Q&amp;ust=1432698290554765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4" descr="Portada___.jp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10"/>
            <a:ext cx="12192000" cy="6861210"/>
          </a:xfrm>
          <a:prstGeom prst="rect">
            <a:avLst/>
          </a:prstGeom>
        </p:spPr>
      </p:pic>
      <p:sp>
        <p:nvSpPr>
          <p:cNvPr id="3" name="CuadroTexto 4"/>
          <p:cNvSpPr txBox="1"/>
          <p:nvPr/>
        </p:nvSpPr>
        <p:spPr>
          <a:xfrm>
            <a:off x="1177606" y="1877888"/>
            <a:ext cx="9836785" cy="1903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PRESUPUESTO PARTICIPATIVO BASADO EN RESULTADOS 2026</a:t>
            </a:r>
            <a:endParaRPr lang="es-PE" altLang="es-MX" sz="40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193675" y="5349875"/>
            <a:ext cx="5403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altLang="es-MX" sz="2800" b="1" dirty="0">
                <a:solidFill>
                  <a:srgbClr val="FFFF00"/>
                </a:solidFill>
                <a:latin typeface="Bahnschrift SemiBold" panose="020B0502040204020203" pitchFamily="34" charset="0"/>
              </a:rPr>
              <a:t>10 de Abril 2025</a:t>
            </a:r>
          </a:p>
        </p:txBody>
      </p:sp>
      <p:sp>
        <p:nvSpPr>
          <p:cNvPr id="6" name="CuadroTexto 4"/>
          <p:cNvSpPr txBox="1"/>
          <p:nvPr/>
        </p:nvSpPr>
        <p:spPr>
          <a:xfrm>
            <a:off x="1775142" y="3960634"/>
            <a:ext cx="8641715" cy="821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PE" altLang="es-MX" sz="3000" b="1" dirty="0">
                <a:solidFill>
                  <a:srgbClr val="FFFF00"/>
                </a:solidFill>
                <a:latin typeface="Bahnschrift SemiBold" panose="020B0502040204020203" pitchFamily="34" charset="0"/>
              </a:rPr>
              <a:t>GERENCIA DE SEGURIDAD CIUDADANA 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erior__.jpg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64" y="7937"/>
            <a:ext cx="12192000" cy="6861210"/>
          </a:xfrm>
        </p:spPr>
      </p:pic>
      <p:sp>
        <p:nvSpPr>
          <p:cNvPr id="13" name="CuadroTexto 4"/>
          <p:cNvSpPr txBox="1"/>
          <p:nvPr/>
        </p:nvSpPr>
        <p:spPr>
          <a:xfrm>
            <a:off x="3650736" y="184434"/>
            <a:ext cx="86868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altLang="es-ES" sz="2000" b="1" dirty="0">
                <a:solidFill>
                  <a:schemeClr val="bg1"/>
                </a:solidFill>
              </a:rPr>
              <a:t>GERENCIA DE SEGURIDAD CIUDADANA </a:t>
            </a:r>
          </a:p>
        </p:txBody>
      </p:sp>
      <p:sp>
        <p:nvSpPr>
          <p:cNvPr id="75" name="Content Placeholder 2"/>
          <p:cNvSpPr txBox="1"/>
          <p:nvPr/>
        </p:nvSpPr>
        <p:spPr>
          <a:xfrm>
            <a:off x="1247864" y="1937593"/>
            <a:ext cx="893673" cy="239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7" name="AutoShape 4" descr="Con este programa social se podrá ofrecer puestos de trabajo cercanos a los hogares de las postulantes con todos los beneficios de ley. (Foto: Municipalidad de La Victori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61" name="108 Rectángulo"/>
          <p:cNvSpPr/>
          <p:nvPr/>
        </p:nvSpPr>
        <p:spPr>
          <a:xfrm>
            <a:off x="155575" y="1427648"/>
            <a:ext cx="11446900" cy="8748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PEDIDO: ADQUISICION DE EQUIPO CONTRA INCENDIO; PARA LA COMPAÑÍA DE  N° </a:t>
            </a:r>
            <a:r>
              <a:rPr lang="es-MX" sz="20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8</a:t>
            </a:r>
            <a:r>
              <a:rPr lang="es-MX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DISTRITO DE LA VICTORIA, PROVINCIA LIMA, DEPARTAMENTO LIMA</a:t>
            </a:r>
            <a:endParaRPr lang="es-MX" b="1" dirty="0">
              <a:solidFill>
                <a:srgbClr val="000099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2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0"/>
            <a:ext cx="2644775" cy="812165"/>
          </a:xfrm>
          <a:prstGeom prst="rect">
            <a:avLst/>
          </a:prstGeom>
        </p:spPr>
      </p:pic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98 Rectángulo"/>
          <p:cNvSpPr/>
          <p:nvPr/>
        </p:nvSpPr>
        <p:spPr>
          <a:xfrm>
            <a:off x="696268" y="944077"/>
            <a:ext cx="11261164" cy="4222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s-PE" altLang="es-MX" sz="2000" b="1" dirty="0">
                <a:solidFill>
                  <a:srgbClr val="2A19A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PRESUPUESTO PARTICIPATIVO 2024 – RENDICIÓN DE CUENTAS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7976776" y="1842168"/>
            <a:ext cx="13783" cy="4091700"/>
          </a:xfrm>
          <a:prstGeom prst="line">
            <a:avLst/>
          </a:prstGeom>
          <a:ln w="2540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nversió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" y="866775"/>
            <a:ext cx="612140" cy="612140"/>
          </a:xfrm>
          <a:prstGeom prst="rect">
            <a:avLst/>
          </a:prstGeom>
        </p:spPr>
      </p:pic>
      <p:sp>
        <p:nvSpPr>
          <p:cNvPr id="11" name="98 Rectángulo"/>
          <p:cNvSpPr/>
          <p:nvPr/>
        </p:nvSpPr>
        <p:spPr>
          <a:xfrm>
            <a:off x="6214171" y="2277254"/>
            <a:ext cx="5139629" cy="4397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s-PE" altLang="es-MX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SOLICITUD DE EQUIPAMIENTO:</a:t>
            </a:r>
          </a:p>
        </p:txBody>
      </p:sp>
      <p:sp>
        <p:nvSpPr>
          <p:cNvPr id="33" name="108 Rectángulo"/>
          <p:cNvSpPr/>
          <p:nvPr/>
        </p:nvSpPr>
        <p:spPr>
          <a:xfrm>
            <a:off x="6536532" y="2795554"/>
            <a:ext cx="4740375" cy="15298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TRAJE DE BOMBERO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GUANTES DE BOMBERO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KIT DE AMOLADORA DE 60 V CON HOJA DE RESCATE DE DIAMANTE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CAPUCHA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BOTAS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b="1" dirty="0"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1B08795-4310-B3A0-88BE-C94FE6763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1" y="2329479"/>
            <a:ext cx="1434881" cy="1434881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2BF1A62-A670-6250-E465-1D8D227570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94" y="2464456"/>
            <a:ext cx="1345360" cy="13453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DE60529-06F9-8BFA-1B1B-D9830CE9C7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7" y="4207687"/>
            <a:ext cx="1196780" cy="122266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5E719D61-EC81-F506-F9F8-D6A8C03FC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5624" y="4315607"/>
            <a:ext cx="1178472" cy="1222665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3D0B9A0A-E783-2D6D-CF54-E94EFB991B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64" y="41755"/>
            <a:ext cx="2900777" cy="75539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4D2143A-1559-4B57-BF93-B63A865D947D}"/>
              </a:ext>
            </a:extLst>
          </p:cNvPr>
          <p:cNvSpPr txBox="1"/>
          <p:nvPr/>
        </p:nvSpPr>
        <p:spPr>
          <a:xfrm>
            <a:off x="6509982" y="5240740"/>
            <a:ext cx="3548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ESPECIFICACIONES TECNICAS DETERMINADAS POR LA COMPAÑÍA DE BOMBEROS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0363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erior__.jpg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64" y="7937"/>
            <a:ext cx="12192000" cy="6861210"/>
          </a:xfrm>
        </p:spPr>
      </p:pic>
      <p:sp>
        <p:nvSpPr>
          <p:cNvPr id="13" name="CuadroTexto 4"/>
          <p:cNvSpPr txBox="1"/>
          <p:nvPr/>
        </p:nvSpPr>
        <p:spPr>
          <a:xfrm>
            <a:off x="3650736" y="184434"/>
            <a:ext cx="86868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altLang="es-ES" sz="2000" b="1" dirty="0">
                <a:solidFill>
                  <a:schemeClr val="bg1"/>
                </a:solidFill>
              </a:rPr>
              <a:t>GERENCIA DE SEGURIDAD CIUDADANA </a:t>
            </a:r>
          </a:p>
        </p:txBody>
      </p:sp>
      <p:sp>
        <p:nvSpPr>
          <p:cNvPr id="75" name="Content Placeholder 2"/>
          <p:cNvSpPr txBox="1"/>
          <p:nvPr/>
        </p:nvSpPr>
        <p:spPr>
          <a:xfrm>
            <a:off x="1247864" y="1937593"/>
            <a:ext cx="893673" cy="239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7" name="AutoShape 4" descr="Con este programa social se podrá ofrecer puestos de trabajo cercanos a los hogares de las postulantes con todos los beneficios de ley. (Foto: Municipalidad de La Victori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61" name="108 Rectángulo"/>
          <p:cNvSpPr/>
          <p:nvPr/>
        </p:nvSpPr>
        <p:spPr>
          <a:xfrm>
            <a:off x="155575" y="1427648"/>
            <a:ext cx="11446900" cy="8748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PEDIDO: ADQUISICION DE EQUIPO CONTRA INCENDIO; PARA LA COMPAÑÍA DE  N° </a:t>
            </a:r>
            <a:r>
              <a:rPr lang="es-MX" sz="20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8</a:t>
            </a:r>
            <a:r>
              <a:rPr lang="es-MX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DISTRITO DE LA VICTORIA, PROVINCIA LIMA, DEPARTAMENTO LIMA</a:t>
            </a:r>
          </a:p>
        </p:txBody>
      </p:sp>
      <p:pic>
        <p:nvPicPr>
          <p:cNvPr id="2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0"/>
            <a:ext cx="2644775" cy="812165"/>
          </a:xfrm>
          <a:prstGeom prst="rect">
            <a:avLst/>
          </a:prstGeom>
        </p:spPr>
      </p:pic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98 Rectángulo"/>
          <p:cNvSpPr/>
          <p:nvPr/>
        </p:nvSpPr>
        <p:spPr>
          <a:xfrm>
            <a:off x="696268" y="944077"/>
            <a:ext cx="11261164" cy="4222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s-PE" altLang="es-MX" sz="2000" b="1" dirty="0">
                <a:solidFill>
                  <a:srgbClr val="2A19A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PRESUPUESTO PARTICIPATIVO 2024 – RENDICIÓN DE CUENTAS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7976776" y="1842168"/>
            <a:ext cx="13783" cy="4091700"/>
          </a:xfrm>
          <a:prstGeom prst="line">
            <a:avLst/>
          </a:prstGeom>
          <a:ln w="2540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nversió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" y="866775"/>
            <a:ext cx="612140" cy="612140"/>
          </a:xfrm>
          <a:prstGeom prst="rect">
            <a:avLst/>
          </a:prstGeom>
        </p:spPr>
      </p:pic>
      <p:sp>
        <p:nvSpPr>
          <p:cNvPr id="11" name="98 Rectángulo"/>
          <p:cNvSpPr/>
          <p:nvPr/>
        </p:nvSpPr>
        <p:spPr>
          <a:xfrm>
            <a:off x="6214171" y="2277254"/>
            <a:ext cx="5139629" cy="4397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s-PE" altLang="es-MX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SOLICITUD DE EQUIPAMIENTO:</a:t>
            </a:r>
          </a:p>
        </p:txBody>
      </p:sp>
      <p:sp>
        <p:nvSpPr>
          <p:cNvPr id="33" name="108 Rectángulo"/>
          <p:cNvSpPr/>
          <p:nvPr/>
        </p:nvSpPr>
        <p:spPr>
          <a:xfrm>
            <a:off x="6536532" y="2795554"/>
            <a:ext cx="4740375" cy="15298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CASCO DE BOMBERO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HERRAMIENTA COMBINADAS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KITS DE SIERRTA CORTE </a:t>
            </a:r>
            <a:r>
              <a:rPr lang="es-MX" b="1" dirty="0" err="1">
                <a:latin typeface="Aharoni" panose="020F0502020204030204" pitchFamily="2" charset="-79"/>
                <a:cs typeface="Aharoni" panose="020F0502020204030204" pitchFamily="2" charset="-79"/>
              </a:rPr>
              <a:t>CORTE</a:t>
            </a: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 DE 9" (2 BATERÍAS, DISCO DE CORTE Y HOJA DE RESCATE DE DIAMANTE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KIT DE ILUMINACIÓN DE ESCENA PARA OPERACIONES DE RESCATE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Aharoni" panose="020F0502020204030204" pitchFamily="2" charset="-79"/>
                <a:cs typeface="Aharoni" panose="020F0502020204030204" pitchFamily="2" charset="-79"/>
              </a:rPr>
              <a:t>KIT PARA QUITAR PARABRISAS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3D0B9A0A-E783-2D6D-CF54-E94EFB991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64" y="41755"/>
            <a:ext cx="2900777" cy="755394"/>
          </a:xfrm>
          <a:prstGeom prst="rect">
            <a:avLst/>
          </a:prstGeom>
        </p:spPr>
      </p:pic>
      <p:pic>
        <p:nvPicPr>
          <p:cNvPr id="12" name="Imagen 11">
            <a:hlinkClick r:id="rId6"/>
            <a:extLst>
              <a:ext uri="{FF2B5EF4-FFF2-40B4-BE49-F238E27FC236}">
                <a16:creationId xmlns:a16="http://schemas.microsoft.com/office/drawing/2014/main" xmlns="" id="{FBB9D1F8-50B3-F4DD-1E58-D85CE7594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4" y="2539951"/>
            <a:ext cx="1081050" cy="10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3286A88-590A-C82C-1E02-3E79F3366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7519" y="2471012"/>
            <a:ext cx="1428685" cy="107753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54D887B-0277-3378-73DB-2B49B1188E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150" y="4555509"/>
            <a:ext cx="1025307" cy="9758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EEFAFF4-DAA3-28BB-24BC-0461310D9E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1071" y="4364630"/>
            <a:ext cx="1262061" cy="9273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A19ACA2-3C2F-8E42-591D-FED0B979695F}"/>
              </a:ext>
            </a:extLst>
          </p:cNvPr>
          <p:cNvSpPr txBox="1"/>
          <p:nvPr/>
        </p:nvSpPr>
        <p:spPr>
          <a:xfrm>
            <a:off x="6836391" y="5285348"/>
            <a:ext cx="3548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ESPECIFICACIONES TECNICAS DETERMINADAS POR LA COMPAÑÍA DE BOMBEROS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1563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erior__.jpg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64" y="7937"/>
            <a:ext cx="12192000" cy="6861210"/>
          </a:xfrm>
        </p:spPr>
      </p:pic>
      <p:sp>
        <p:nvSpPr>
          <p:cNvPr id="13" name="CuadroTexto 4"/>
          <p:cNvSpPr txBox="1"/>
          <p:nvPr/>
        </p:nvSpPr>
        <p:spPr>
          <a:xfrm>
            <a:off x="3650736" y="184434"/>
            <a:ext cx="86868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altLang="es-ES" sz="2000" b="1" dirty="0">
                <a:solidFill>
                  <a:schemeClr val="bg1"/>
                </a:solidFill>
              </a:rPr>
              <a:t>GERENCIA DE SEGURIDAD CIUDADANA </a:t>
            </a:r>
          </a:p>
        </p:txBody>
      </p:sp>
      <p:sp>
        <p:nvSpPr>
          <p:cNvPr id="75" name="Content Placeholder 2"/>
          <p:cNvSpPr txBox="1"/>
          <p:nvPr/>
        </p:nvSpPr>
        <p:spPr>
          <a:xfrm>
            <a:off x="1247864" y="1937593"/>
            <a:ext cx="893673" cy="239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7" name="AutoShape 4" descr="Con este programa social se podrá ofrecer puestos de trabajo cercanos a los hogares de las postulantes con todos los beneficios de ley. (Foto: Municipalidad de La Victori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61" name="108 Rectángulo"/>
          <p:cNvSpPr/>
          <p:nvPr/>
        </p:nvSpPr>
        <p:spPr>
          <a:xfrm>
            <a:off x="155575" y="1427648"/>
            <a:ext cx="11446900" cy="8748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ADQUISICION DE EQUIPO CONTRA INCENDIO; EN LA BRITISH FIRE BRIGADE VICTORIA </a:t>
            </a:r>
            <a:r>
              <a:rPr lang="es-MX" sz="20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8</a:t>
            </a:r>
            <a:r>
              <a:rPr lang="es-MX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DISTRITO DE LA VICTORIA, PROVINCIA LIMA, DEPARTAMENTO LIMA – CUI </a:t>
            </a:r>
            <a:r>
              <a:rPr lang="es-MX" sz="1400" b="1" dirty="0" err="1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N°</a:t>
            </a:r>
            <a:r>
              <a:rPr lang="es-MX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  <a:r>
              <a:rPr lang="es-MX" sz="32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2689707 </a:t>
            </a:r>
            <a:r>
              <a:rPr lang="es-MX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– PRESUPUESTO ESTIMADO DE </a:t>
            </a:r>
            <a:r>
              <a:rPr lang="es-MX" sz="18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s/</a:t>
            </a:r>
            <a:r>
              <a:rPr lang="es-MX" sz="20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748,902.90</a:t>
            </a:r>
          </a:p>
        </p:txBody>
      </p:sp>
      <p:pic>
        <p:nvPicPr>
          <p:cNvPr id="2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0"/>
            <a:ext cx="2644775" cy="812165"/>
          </a:xfrm>
          <a:prstGeom prst="rect">
            <a:avLst/>
          </a:prstGeom>
        </p:spPr>
      </p:pic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98 Rectángulo"/>
          <p:cNvSpPr/>
          <p:nvPr/>
        </p:nvSpPr>
        <p:spPr>
          <a:xfrm>
            <a:off x="696268" y="944077"/>
            <a:ext cx="11261164" cy="4222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s-PE" altLang="es-MX" sz="2000" b="1" dirty="0">
                <a:solidFill>
                  <a:srgbClr val="2A19A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IDEAS DE INVERSIÓN PRIVADA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7976776" y="1842168"/>
            <a:ext cx="13783" cy="4091700"/>
          </a:xfrm>
          <a:prstGeom prst="line">
            <a:avLst/>
          </a:prstGeom>
          <a:ln w="2540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nversió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" y="866775"/>
            <a:ext cx="612140" cy="61214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3D0B9A0A-E783-2D6D-CF54-E94EFB991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64" y="41755"/>
            <a:ext cx="2900777" cy="7553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D563463-861F-416D-9BBF-1F9B2584A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03" y="2165230"/>
            <a:ext cx="5545362" cy="41301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539C4E5-CF7A-4D48-BD3E-5F5929A6D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325" y="2177512"/>
            <a:ext cx="4206550" cy="39271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FDA3D89-19EF-9A15-EC83-DC310684DA70}"/>
              </a:ext>
            </a:extLst>
          </p:cNvPr>
          <p:cNvSpPr txBox="1"/>
          <p:nvPr/>
        </p:nvSpPr>
        <p:spPr>
          <a:xfrm>
            <a:off x="9263717" y="5473237"/>
            <a:ext cx="3383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EL PRESENTE MES SE ESTÁ ALCANZANDO EL REQUERIMIENTO PARA SU PROCESO DE CONTRATACIÓN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9824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erior__.jpg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64" y="7937"/>
            <a:ext cx="12192000" cy="6861210"/>
          </a:xfrm>
        </p:spPr>
      </p:pic>
      <p:sp>
        <p:nvSpPr>
          <p:cNvPr id="13" name="CuadroTexto 4"/>
          <p:cNvSpPr txBox="1"/>
          <p:nvPr/>
        </p:nvSpPr>
        <p:spPr>
          <a:xfrm>
            <a:off x="3650736" y="184434"/>
            <a:ext cx="86868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altLang="es-ES" sz="2000" b="1" dirty="0">
                <a:solidFill>
                  <a:schemeClr val="bg1"/>
                </a:solidFill>
              </a:rPr>
              <a:t>GERENCIA DE SEGURIDAD CIUDADANA </a:t>
            </a:r>
          </a:p>
        </p:txBody>
      </p:sp>
      <p:sp>
        <p:nvSpPr>
          <p:cNvPr id="75" name="Content Placeholder 2"/>
          <p:cNvSpPr txBox="1"/>
          <p:nvPr/>
        </p:nvSpPr>
        <p:spPr>
          <a:xfrm>
            <a:off x="1247864" y="1937593"/>
            <a:ext cx="893673" cy="239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7" name="AutoShape 4" descr="Con este programa social se podrá ofrecer puestos de trabajo cercanos a los hogares de las postulantes con todos los beneficios de ley. (Foto: Municipalidad de La Victori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61" name="108 Rectángulo"/>
          <p:cNvSpPr/>
          <p:nvPr/>
        </p:nvSpPr>
        <p:spPr>
          <a:xfrm>
            <a:off x="155575" y="1427648"/>
            <a:ext cx="11446900" cy="8748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s-ES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Mejoramiento del Servicio de Seguridad Ciudadana en el Distrito de La Victoria - Lima - Lima”, con CUI </a:t>
            </a:r>
            <a:r>
              <a:rPr lang="es-ES" sz="1400" b="1" dirty="0" err="1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N</a:t>
            </a:r>
            <a:r>
              <a:rPr lang="es-ES" b="1" dirty="0" err="1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°</a:t>
            </a:r>
            <a:r>
              <a:rPr lang="es-ES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  <a:r>
              <a:rPr lang="es-ES" sz="28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2243124</a:t>
            </a:r>
            <a:r>
              <a:rPr lang="es-ES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</a:p>
          <a:p>
            <a:pPr algn="ctr"/>
            <a:r>
              <a:rPr lang="es-ES" sz="12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COSTO DE INVERSION </a:t>
            </a:r>
            <a:r>
              <a:rPr lang="es-ES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s/5,980,255.63 </a:t>
            </a:r>
          </a:p>
          <a:p>
            <a:pPr algn="ctr"/>
            <a:endParaRPr lang="es-MX" b="1" dirty="0">
              <a:solidFill>
                <a:srgbClr val="000099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2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0"/>
            <a:ext cx="2644775" cy="812165"/>
          </a:xfrm>
          <a:prstGeom prst="rect">
            <a:avLst/>
          </a:prstGeom>
        </p:spPr>
      </p:pic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98 Rectángulo"/>
          <p:cNvSpPr/>
          <p:nvPr/>
        </p:nvSpPr>
        <p:spPr>
          <a:xfrm>
            <a:off x="696268" y="944077"/>
            <a:ext cx="11261164" cy="4222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s-PE" altLang="es-MX" sz="2000" b="1" dirty="0">
                <a:solidFill>
                  <a:srgbClr val="2A19A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GESTIÓN DE PROYECTO DE INVERSIÓN PARA EL CIERRE DE BRECHA (DEMANDA ADICIONAL)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7976776" y="1842168"/>
            <a:ext cx="13783" cy="4091700"/>
          </a:xfrm>
          <a:prstGeom prst="line">
            <a:avLst/>
          </a:prstGeom>
          <a:ln w="2540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nversió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" y="866775"/>
            <a:ext cx="612140" cy="61214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3D0B9A0A-E783-2D6D-CF54-E94EFB991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64" y="41755"/>
            <a:ext cx="2900777" cy="755394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CE718AD9-7C20-44B8-B573-9547C91D0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50665"/>
              </p:ext>
            </p:extLst>
          </p:nvPr>
        </p:nvGraphicFramePr>
        <p:xfrm>
          <a:off x="3102609" y="2306161"/>
          <a:ext cx="6349121" cy="3780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4044">
                  <a:extLst>
                    <a:ext uri="{9D8B030D-6E8A-4147-A177-3AD203B41FA5}">
                      <a16:colId xmlns:a16="http://schemas.microsoft.com/office/drawing/2014/main" xmlns="" val="903308705"/>
                    </a:ext>
                  </a:extLst>
                </a:gridCol>
                <a:gridCol w="581846">
                  <a:extLst>
                    <a:ext uri="{9D8B030D-6E8A-4147-A177-3AD203B41FA5}">
                      <a16:colId xmlns:a16="http://schemas.microsoft.com/office/drawing/2014/main" xmlns="" val="2497155670"/>
                    </a:ext>
                  </a:extLst>
                </a:gridCol>
                <a:gridCol w="719899">
                  <a:extLst>
                    <a:ext uri="{9D8B030D-6E8A-4147-A177-3AD203B41FA5}">
                      <a16:colId xmlns:a16="http://schemas.microsoft.com/office/drawing/2014/main" xmlns="" val="677365006"/>
                    </a:ext>
                  </a:extLst>
                </a:gridCol>
                <a:gridCol w="1393332">
                  <a:extLst>
                    <a:ext uri="{9D8B030D-6E8A-4147-A177-3AD203B41FA5}">
                      <a16:colId xmlns:a16="http://schemas.microsoft.com/office/drawing/2014/main" xmlns="" val="2146897497"/>
                    </a:ext>
                  </a:extLst>
                </a:gridCol>
              </a:tblGrid>
              <a:tr h="196829"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DESCRIPCIÓN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CANTIDAD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COSTO DIRECTO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79319022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Camioneta 4x2 pick up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20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2,769,080.00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85097262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Sistema de Videovigilancia Móvil para Vehículo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20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266,780.00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19520266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Uniforme para el personal de Serenazgo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kit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483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444,360.00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17110619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Equipo de protección personal para Sereno Motorizado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kit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483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275,793.00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22310889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Chaleco Antibala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483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900,312.00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91859255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Luz de hombro de Seguridad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483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18,837.00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5796288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Casco de rescate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2,205.00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41774340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Adquisición de uniformes para las juntas vecinales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kit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400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36,800.00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190375004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Adquisición de implementos para las juntas vecinales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25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2,100.00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034337407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Sensibilización a la población y JJVV en temas de seguridad ciudadana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glb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93,221.00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120791"/>
                  </a:ext>
                </a:extLst>
              </a:tr>
              <a:tr h="196829"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COSTO DIRECTO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8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4,809,488.00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01880615"/>
                  </a:ext>
                </a:extLst>
              </a:tr>
              <a:tr h="196829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GASTOS GENERALES (5%)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-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240,474.40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72163284"/>
                  </a:ext>
                </a:extLst>
              </a:tr>
              <a:tr h="196829"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SUB-TOTAL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8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5,049,962.40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35282288"/>
                  </a:ext>
                </a:extLst>
              </a:tr>
              <a:tr h="196829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IGV (18%)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-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908,993.23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20165994"/>
                  </a:ext>
                </a:extLst>
              </a:tr>
              <a:tr h="196829"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VALOR REFERENCIAL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8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5,958,955.63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79174371"/>
                  </a:ext>
                </a:extLst>
              </a:tr>
              <a:tr h="196829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DOCUMENTO EQUIVALENTE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-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>
                          <a:effectLst/>
                        </a:rPr>
                        <a:t>S/ 21,300.00</a:t>
                      </a:r>
                      <a:endParaRPr lang="es-PE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07410558"/>
                  </a:ext>
                </a:extLst>
              </a:tr>
              <a:tr h="196829">
                <a:tc>
                  <a:txBody>
                    <a:bodyPr/>
                    <a:lstStyle/>
                    <a:p>
                      <a:pPr indent="1657350"/>
                      <a:r>
                        <a:rPr lang="es-ES" sz="1000" b="1" dirty="0">
                          <a:effectLst/>
                        </a:rPr>
                        <a:t>COSTO DE INVERSIÓN TOTAL</a:t>
                      </a:r>
                      <a:endParaRPr lang="es-PE" sz="11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800" b="1" dirty="0">
                          <a:effectLst/>
                        </a:rPr>
                        <a:t> </a:t>
                      </a:r>
                      <a:endParaRPr lang="es-PE" sz="11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800" b="1" dirty="0">
                          <a:effectLst/>
                        </a:rPr>
                        <a:t> </a:t>
                      </a:r>
                      <a:endParaRPr lang="es-PE" sz="11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000" b="1" dirty="0">
                          <a:effectLst/>
                        </a:rPr>
                        <a:t>S/ 5,980,255.63</a:t>
                      </a:r>
                      <a:endParaRPr lang="es-PE" sz="11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88103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38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erior__.jpg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64" y="7937"/>
            <a:ext cx="12192000" cy="6861210"/>
          </a:xfrm>
        </p:spPr>
      </p:pic>
      <p:sp>
        <p:nvSpPr>
          <p:cNvPr id="13" name="CuadroTexto 4"/>
          <p:cNvSpPr txBox="1"/>
          <p:nvPr/>
        </p:nvSpPr>
        <p:spPr>
          <a:xfrm>
            <a:off x="3650736" y="184434"/>
            <a:ext cx="86868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altLang="es-ES" sz="2000" b="1" dirty="0">
                <a:solidFill>
                  <a:schemeClr val="bg1"/>
                </a:solidFill>
              </a:rPr>
              <a:t>GERENCIA DE SEGURIDAD CIUDADANA </a:t>
            </a:r>
          </a:p>
        </p:txBody>
      </p:sp>
      <p:sp>
        <p:nvSpPr>
          <p:cNvPr id="75" name="Content Placeholder 2"/>
          <p:cNvSpPr txBox="1"/>
          <p:nvPr/>
        </p:nvSpPr>
        <p:spPr>
          <a:xfrm>
            <a:off x="1247864" y="1937593"/>
            <a:ext cx="893673" cy="239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7" name="AutoShape 4" descr="Con este programa social se podrá ofrecer puestos de trabajo cercanos a los hogares de las postulantes con todos los beneficios de ley. (Foto: Municipalidad de La Victori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61" name="108 Rectángulo"/>
          <p:cNvSpPr/>
          <p:nvPr/>
        </p:nvSpPr>
        <p:spPr>
          <a:xfrm>
            <a:off x="155575" y="1427648"/>
            <a:ext cx="11446900" cy="8748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s-ES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ADQUISICIÓN DE </a:t>
            </a:r>
            <a:r>
              <a:rPr lang="es-ES" sz="2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28</a:t>
            </a:r>
            <a:r>
              <a:rPr lang="es-ES" sz="1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CAMARAS DE VIDEOVIGILANCIA </a:t>
            </a:r>
          </a:p>
          <a:p>
            <a:pPr algn="ctr"/>
            <a:endParaRPr lang="es-MX" b="1" dirty="0">
              <a:solidFill>
                <a:srgbClr val="000099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2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0"/>
            <a:ext cx="2644775" cy="812165"/>
          </a:xfrm>
          <a:prstGeom prst="rect">
            <a:avLst/>
          </a:prstGeom>
        </p:spPr>
      </p:pic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98 Rectángulo"/>
          <p:cNvSpPr/>
          <p:nvPr/>
        </p:nvSpPr>
        <p:spPr>
          <a:xfrm>
            <a:off x="696268" y="944077"/>
            <a:ext cx="11261164" cy="4222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s-ES" altLang="es-MX" sz="2000" b="1" dirty="0">
                <a:solidFill>
                  <a:srgbClr val="2A19A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PROPUESTA PARA CIERRE DE BRECHA DE INVERSIÓN </a:t>
            </a:r>
            <a:endParaRPr lang="es-PE" altLang="es-MX" sz="2000" b="1" dirty="0">
              <a:solidFill>
                <a:srgbClr val="2A19A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7976776" y="1842168"/>
            <a:ext cx="13783" cy="4091700"/>
          </a:xfrm>
          <a:prstGeom prst="line">
            <a:avLst/>
          </a:prstGeom>
          <a:ln w="2540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nversió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" y="866775"/>
            <a:ext cx="612140" cy="61214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3D0B9A0A-E783-2D6D-CF54-E94EFB991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64" y="41755"/>
            <a:ext cx="2900777" cy="7553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D2ECBC-FE7D-420E-99AD-54BAEA46E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687" y="1879839"/>
            <a:ext cx="6363788" cy="46590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A33B2A8-1CE8-401C-B7EA-26A0AE0370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25" y="2033708"/>
            <a:ext cx="3244269" cy="22129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60A0B27-87FB-4DDA-B278-73243DBEEA04}"/>
              </a:ext>
            </a:extLst>
          </p:cNvPr>
          <p:cNvSpPr txBox="1"/>
          <p:nvPr/>
        </p:nvSpPr>
        <p:spPr>
          <a:xfrm>
            <a:off x="-456822" y="5014853"/>
            <a:ext cx="61765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MONTO ESTIMADO DE IMPLEMENTACION DE </a:t>
            </a:r>
            <a:r>
              <a:rPr lang="es-ES" sz="2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28</a:t>
            </a:r>
            <a:r>
              <a:rPr lang="es-ES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CAMARAS DE VIDEOVIGILANCIA </a:t>
            </a:r>
          </a:p>
          <a:p>
            <a:pPr algn="ctr"/>
            <a:r>
              <a:rPr lang="es-ES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COSTO DE INVERSIÓN APROXIMADO: S/ </a:t>
            </a:r>
            <a:r>
              <a:rPr lang="es-ES" sz="2400" b="1" dirty="0">
                <a:solidFill>
                  <a:srgbClr val="000099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880,050</a:t>
            </a:r>
          </a:p>
        </p:txBody>
      </p:sp>
    </p:spTree>
    <p:extLst>
      <p:ext uri="{BB962C8B-B14F-4D97-AF65-F5344CB8AC3E}">
        <p14:creationId xmlns:p14="http://schemas.microsoft.com/office/powerpoint/2010/main" val="219424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ortada___.jp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61210"/>
          </a:xfrm>
          <a:prstGeom prst="rect">
            <a:avLst/>
          </a:prstGeom>
        </p:spPr>
      </p:pic>
      <p:sp>
        <p:nvSpPr>
          <p:cNvPr id="8" name="CuadroTexto 4"/>
          <p:cNvSpPr txBox="1"/>
          <p:nvPr/>
        </p:nvSpPr>
        <p:spPr>
          <a:xfrm>
            <a:off x="1506855" y="1029683"/>
            <a:ext cx="9178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>
                <a:solidFill>
                  <a:srgbClr val="FFFF00"/>
                </a:solidFill>
                <a:latin typeface="Bahnschrift SemiBold" panose="020B0502040204020203" pitchFamily="34" charset="0"/>
              </a:rPr>
              <a:t>IV. </a:t>
            </a:r>
            <a:r>
              <a:rPr lang="en-US" altLang="es-PE" sz="3000" b="1" dirty="0">
                <a:solidFill>
                  <a:srgbClr val="FFFF00"/>
                </a:solidFill>
                <a:latin typeface="Bahnschrift SemiBold" panose="020B0502040204020203" pitchFamily="34" charset="0"/>
              </a:rPr>
              <a:t>GERENCIA DE SEGURIDAD CIUDADANA</a:t>
            </a:r>
          </a:p>
        </p:txBody>
      </p:sp>
      <p:pic>
        <p:nvPicPr>
          <p:cNvPr id="66" name="Imagen 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24694" r="12154" b="26705"/>
          <a:stretch>
            <a:fillRect/>
          </a:stretch>
        </p:blipFill>
        <p:spPr>
          <a:xfrm>
            <a:off x="9142095" y="5581015"/>
            <a:ext cx="2954020" cy="1280160"/>
          </a:xfrm>
          <a:prstGeom prst="rect">
            <a:avLst/>
          </a:prstGeom>
          <a:ln>
            <a:noFill/>
          </a:ln>
        </p:spPr>
      </p:pic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7</a:t>
            </a:fld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743585" y="2475230"/>
            <a:ext cx="1096264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PE" sz="30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457200" indent="-457200" algn="l">
              <a:buFont typeface="Wingdings" panose="05000000000000000000" charset="0"/>
              <a:buChar char="o"/>
            </a:pPr>
            <a:r>
              <a:rPr lang="es-PE" sz="25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Cartera de proyectos de inversión priorizada </a:t>
            </a:r>
          </a:p>
          <a:p>
            <a:pPr marL="457200" indent="-457200" algn="l">
              <a:buFont typeface="Wingdings" panose="05000000000000000000" charset="0"/>
              <a:buChar char="o"/>
            </a:pPr>
            <a:r>
              <a:rPr lang="es-MX" sz="25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Servicio de </a:t>
            </a:r>
            <a:r>
              <a:rPr lang="es-MX" sz="25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Serenazgo</a:t>
            </a:r>
            <a:endParaRPr lang="es-MX" sz="25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457200" indent="-457200" algn="l">
              <a:buFont typeface="Wingdings" panose="05000000000000000000" charset="0"/>
              <a:buChar char="o"/>
            </a:pPr>
            <a:r>
              <a:rPr lang="es-MX" sz="25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CODISEC</a:t>
            </a:r>
            <a:endParaRPr lang="es-PE" sz="25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es-PE" sz="25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484</Words>
  <Application>Microsoft Office PowerPoint</Application>
  <PresentationFormat>Panorámica</PresentationFormat>
  <Paragraphs>122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微软雅黑</vt:lpstr>
      <vt:lpstr>Aharoni</vt:lpstr>
      <vt:lpstr>Arial</vt:lpstr>
      <vt:lpstr>Arial MT</vt:lpstr>
      <vt:lpstr>Bahnschrift SemiBold</vt:lpstr>
      <vt:lpstr>Calibri</vt:lpstr>
      <vt:lpstr>Calibri Light</vt:lpstr>
      <vt:lpstr>Century Gothic</vt:lpstr>
      <vt:lpstr>Roboto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Geison Jhon Linares Ramos</dc:creator>
  <cp:lastModifiedBy>Jose Antonio Herrera Galvez</cp:lastModifiedBy>
  <cp:revision>312</cp:revision>
  <cp:lastPrinted>2024-09-11T16:43:00Z</cp:lastPrinted>
  <dcterms:created xsi:type="dcterms:W3CDTF">2023-09-18T22:37:00Z</dcterms:created>
  <dcterms:modified xsi:type="dcterms:W3CDTF">2025-04-15T19:36:50Z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2058-12.2.0.18283</vt:lpwstr>
  </property>
  <property fmtid="{D5CDD505-2E9C-101B-9397-08002B2CF9AE}" pid="3" name="ICV">
    <vt:lpwstr>D74EC5C70DAA4D37A8995E5D331BFE6F_13</vt:lpwstr>
  </property>
</Properties>
</file>